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5E5"/>
    <a:srgbClr val="FAF6FB"/>
    <a:srgbClr val="FFFFFF"/>
    <a:srgbClr val="54DC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/>
    <p:restoredTop sz="94603"/>
  </p:normalViewPr>
  <p:slideViewPr>
    <p:cSldViewPr snapToGrid="0">
      <p:cViewPr varScale="1">
        <p:scale>
          <a:sx n="112" d="100"/>
          <a:sy n="112" d="100"/>
        </p:scale>
        <p:origin x="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495BC-E03F-4655-BB5C-2E8DF166B4BB}" type="datetimeFigureOut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EC2477-80EF-44CF-A07C-658540FEED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686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EC2477-80EF-44CF-A07C-658540FEED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662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35E92FF1-EBD1-4EE2-A2D5-461BB31E2C71}" type="datetime1">
              <a:rPr lang="zh-CN" altLang="en-US" smtClean="0"/>
              <a:pPr/>
              <a:t>2019/10/11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9028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60EA0-CB1E-4F3E-AC30-EC55CE3FC03A}" type="datetime1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9992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8D64AF-8F8F-44CA-B20D-B0E6A32ADC1D}" type="datetime1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522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685800" indent="-228600">
              <a:buFont typeface="Wingdings" panose="05000000000000000000" pitchFamily="2" charset="2"/>
              <a:buChar char="p"/>
              <a:defRPr/>
            </a:lvl2pPr>
            <a:lvl3pPr marL="1143000" indent="-228600">
              <a:buFont typeface="Wingdings" panose="05000000000000000000" pitchFamily="2" charset="2"/>
              <a:buChar char="Ø"/>
              <a:defRPr/>
            </a:lvl3pPr>
            <a:lvl4pPr marL="1600200" indent="-228600">
              <a:buFont typeface="Wingdings" panose="05000000000000000000" pitchFamily="2" charset="2"/>
              <a:buChar char="n"/>
              <a:defRPr/>
            </a:lvl4pPr>
            <a:lvl5pPr marL="2057400" indent="-228600">
              <a:buFont typeface="Wingdings" panose="05000000000000000000" pitchFamily="2" charset="2"/>
              <a:buChar char="u"/>
              <a:defRPr/>
            </a:lvl5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B973-0F6B-4493-881A-3F41C77551F1}" type="datetime1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837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31F28-AA8A-445D-BB44-D1734D9308D8}" type="datetime1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9287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15D13-7232-400A-8FBA-361F0F7A58D2}" type="datetime1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584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1CD83-4FAE-44F6-85FF-A1247BB34C45}" type="datetime1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3502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3B50-C296-459C-8BBD-FCB7CF5ACBF0}" type="datetime1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8474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EA802-E058-441F-AD4E-36C51342AD1B}" type="datetime1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035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D741E-5483-4F72-86B3-831295B50D40}" type="datetime1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981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F83A-81CA-43A7-81B2-82B453F05892}" type="datetime1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57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AA66B-978C-4F3B-91EA-3CE55E5C38A7}" type="datetime1">
              <a:rPr lang="zh-CN" altLang="en-US" smtClean="0"/>
              <a:t>2019/10/11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C9DAE-D03E-402B-A6CD-15D194A0BE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988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5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/>
              <a:t>《</a:t>
            </a:r>
            <a:r>
              <a:rPr lang="zh-CN" altLang="en-US" dirty="0" smtClean="0"/>
              <a:t>清华式学生</a:t>
            </a:r>
            <a:r>
              <a:rPr lang="en-US" altLang="zh-CN" dirty="0" smtClean="0"/>
              <a:t>》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sz="3600" dirty="0" smtClean="0"/>
              <a:t>——《</a:t>
            </a:r>
            <a:r>
              <a:rPr lang="zh-CN" altLang="en-US" sz="3600" dirty="0" smtClean="0"/>
              <a:t>软件工程</a:t>
            </a:r>
            <a:r>
              <a:rPr lang="en-US" altLang="zh-CN" sz="3600" dirty="0" smtClean="0"/>
              <a:t>》</a:t>
            </a:r>
            <a:r>
              <a:rPr lang="zh-CN" altLang="en-US" sz="3600" dirty="0" smtClean="0"/>
              <a:t>课程项目选题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42616" y="4415854"/>
            <a:ext cx="3858768" cy="1482026"/>
          </a:xfrm>
        </p:spPr>
        <p:txBody>
          <a:bodyPr numCol="2">
            <a:normAutofit fontScale="62500" lnSpcReduction="20000"/>
          </a:bodyPr>
          <a:lstStyle/>
          <a:p>
            <a:r>
              <a:rPr lang="zh-CN" altLang="en-US" dirty="0" smtClean="0"/>
              <a:t>黄</a:t>
            </a:r>
            <a:r>
              <a:rPr lang="zh-CN" altLang="en-US" dirty="0"/>
              <a:t>天</a:t>
            </a:r>
            <a:r>
              <a:rPr lang="zh-CN" altLang="en-US" dirty="0" smtClean="0"/>
              <a:t>翼</a:t>
            </a:r>
            <a:r>
              <a:rPr lang="en-US" altLang="zh-CN" dirty="0" smtClean="0"/>
              <a:t> </a:t>
            </a:r>
            <a:r>
              <a:rPr lang="zh-CN" altLang="en-US" dirty="0"/>
              <a:t>工物</a:t>
            </a:r>
            <a:r>
              <a:rPr lang="en-US" altLang="zh-CN" dirty="0"/>
              <a:t>60</a:t>
            </a:r>
          </a:p>
          <a:p>
            <a:r>
              <a:rPr lang="zh-CN" altLang="en-US" dirty="0"/>
              <a:t>江世</a:t>
            </a:r>
            <a:r>
              <a:rPr lang="zh-CN" altLang="en-US" dirty="0" smtClean="0"/>
              <a:t>航</a:t>
            </a:r>
            <a:r>
              <a:rPr lang="en-US" altLang="zh-CN" dirty="0" smtClean="0"/>
              <a:t> </a:t>
            </a:r>
            <a:r>
              <a:rPr lang="zh-CN" altLang="en-US" dirty="0"/>
              <a:t>工物</a:t>
            </a:r>
            <a:r>
              <a:rPr lang="en-US" altLang="zh-CN" dirty="0"/>
              <a:t>60</a:t>
            </a:r>
          </a:p>
          <a:p>
            <a:r>
              <a:rPr lang="zh-CN" altLang="en-US" dirty="0"/>
              <a:t>赵家</a:t>
            </a:r>
            <a:r>
              <a:rPr lang="zh-CN" altLang="en-US" dirty="0" smtClean="0"/>
              <a:t>贝</a:t>
            </a:r>
            <a:r>
              <a:rPr lang="en-US" altLang="zh-CN" dirty="0" smtClean="0"/>
              <a:t> </a:t>
            </a:r>
            <a:r>
              <a:rPr lang="zh-CN" altLang="en-US" dirty="0"/>
              <a:t>能动</a:t>
            </a:r>
            <a:r>
              <a:rPr lang="en-US" altLang="zh-CN" dirty="0"/>
              <a:t>64</a:t>
            </a:r>
          </a:p>
          <a:p>
            <a:r>
              <a:rPr lang="zh-CN" altLang="en-US" dirty="0"/>
              <a:t>米泓</a:t>
            </a:r>
            <a:r>
              <a:rPr lang="zh-CN" altLang="en-US" dirty="0" smtClean="0"/>
              <a:t>博</a:t>
            </a:r>
            <a:r>
              <a:rPr lang="en-US" altLang="zh-CN" dirty="0" smtClean="0"/>
              <a:t> </a:t>
            </a:r>
            <a:r>
              <a:rPr lang="zh-CN" altLang="en-US" dirty="0"/>
              <a:t>能动</a:t>
            </a:r>
            <a:r>
              <a:rPr lang="en-US" altLang="zh-CN" dirty="0"/>
              <a:t>62</a:t>
            </a:r>
          </a:p>
          <a:p>
            <a:r>
              <a:rPr lang="zh-CN" altLang="en-US" dirty="0"/>
              <a:t>阎华</a:t>
            </a:r>
            <a:r>
              <a:rPr lang="zh-CN" altLang="en-US" dirty="0" smtClean="0"/>
              <a:t>毅</a:t>
            </a:r>
            <a:r>
              <a:rPr lang="en-US" altLang="zh-CN" dirty="0" smtClean="0"/>
              <a:t> </a:t>
            </a:r>
            <a:r>
              <a:rPr lang="zh-CN" altLang="en-US" dirty="0"/>
              <a:t>精</a:t>
            </a:r>
            <a:r>
              <a:rPr lang="en-US" altLang="zh-CN" dirty="0"/>
              <a:t>72</a:t>
            </a:r>
          </a:p>
          <a:p>
            <a:r>
              <a:rPr lang="zh-CN" altLang="en-US" dirty="0" smtClean="0"/>
              <a:t>林逸晗</a:t>
            </a:r>
            <a:r>
              <a:rPr lang="en-US" altLang="zh-CN" dirty="0" smtClean="0"/>
              <a:t> </a:t>
            </a:r>
            <a:r>
              <a:rPr lang="zh-CN" altLang="en-US" dirty="0"/>
              <a:t>精</a:t>
            </a:r>
            <a:r>
              <a:rPr lang="en-US" altLang="zh-CN" dirty="0"/>
              <a:t>61</a:t>
            </a:r>
          </a:p>
          <a:p>
            <a:r>
              <a:rPr lang="zh-CN" altLang="en-US" dirty="0" smtClean="0"/>
              <a:t>卢宇芳</a:t>
            </a:r>
            <a:r>
              <a:rPr lang="en-US" altLang="zh-CN" dirty="0" smtClean="0"/>
              <a:t> </a:t>
            </a:r>
            <a:r>
              <a:rPr lang="zh-CN" altLang="en-US" dirty="0"/>
              <a:t>汽</a:t>
            </a:r>
            <a:r>
              <a:rPr lang="en-US" altLang="zh-CN" dirty="0"/>
              <a:t>65</a:t>
            </a:r>
          </a:p>
          <a:p>
            <a:r>
              <a:rPr lang="zh-CN" altLang="en-US" dirty="0"/>
              <a:t>余冬</a:t>
            </a:r>
            <a:r>
              <a:rPr lang="zh-CN" altLang="en-US" dirty="0" smtClean="0"/>
              <a:t>杰</a:t>
            </a:r>
            <a:r>
              <a:rPr lang="en-US" altLang="zh-CN" dirty="0" smtClean="0"/>
              <a:t> </a:t>
            </a:r>
            <a:r>
              <a:rPr lang="zh-CN" altLang="en-US" dirty="0"/>
              <a:t>汽</a:t>
            </a:r>
            <a:r>
              <a:rPr lang="en-US" altLang="zh-CN" dirty="0"/>
              <a:t>63</a:t>
            </a:r>
          </a:p>
          <a:p>
            <a:r>
              <a:rPr lang="zh-CN" altLang="en-US" dirty="0" smtClean="0"/>
              <a:t>邹文俊</a:t>
            </a:r>
            <a:r>
              <a:rPr lang="en-US" altLang="zh-CN" dirty="0" smtClean="0"/>
              <a:t> </a:t>
            </a:r>
            <a:r>
              <a:rPr lang="zh-CN" altLang="en-US" dirty="0"/>
              <a:t>汽</a:t>
            </a:r>
            <a:r>
              <a:rPr lang="en-US" altLang="zh-CN" dirty="0"/>
              <a:t>63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863840" y="3778242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小组：在座各位只有我们是辣鸡</a:t>
            </a:r>
            <a:endParaRPr lang="en-US" altLang="zh-CN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FF40-DB5E-4C3A-B509-0B852FF13E4B}" type="datetime1">
              <a:rPr lang="zh-CN" altLang="en-US" smtClean="0"/>
              <a:t>2019/10/11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885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7666" y="-172084"/>
            <a:ext cx="7886700" cy="1325563"/>
          </a:xfrm>
        </p:spPr>
        <p:txBody>
          <a:bodyPr/>
          <a:lstStyle/>
          <a:p>
            <a:r>
              <a:rPr kumimoji="1" lang="en-US" altLang="zh-CN" smtClean="0"/>
              <a:t>demo——V1.2</a:t>
            </a:r>
            <a:endParaRPr kumimoji="1" lang="zh-CN" altLang="en-US" dirty="0"/>
          </a:p>
        </p:txBody>
      </p:sp>
      <p:pic>
        <p:nvPicPr>
          <p:cNvPr id="5" name="游戏使用说明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7666" y="937897"/>
            <a:ext cx="8128668" cy="5418454"/>
          </a:xfrm>
        </p:spPr>
      </p:pic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835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05306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软件简介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3154034"/>
            <a:ext cx="7886700" cy="402335"/>
          </a:xfrm>
        </p:spPr>
        <p:txBody>
          <a:bodyPr anchor="ctr">
            <a:normAutofit lnSpcReduction="10000"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创意来源 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游戏风格：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628650" y="1338123"/>
            <a:ext cx="7886700" cy="17657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软件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对象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刚刚进入清华大学不知所措的大一新生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开发目标：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模拟清华日常生活的准静态场景、模拟养成类游戏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/>
          <p:nvPr/>
        </p:nvPicPr>
        <p:blipFill rotWithShape="1">
          <a:blip r:embed="rId2"/>
          <a:srcRect t="1917" r="16373"/>
          <a:stretch/>
        </p:blipFill>
        <p:spPr>
          <a:xfrm>
            <a:off x="628650" y="3656703"/>
            <a:ext cx="2548699" cy="1893312"/>
          </a:xfrm>
          <a:prstGeom prst="rect">
            <a:avLst/>
          </a:prstGeom>
        </p:spPr>
      </p:pic>
      <p:sp>
        <p:nvSpPr>
          <p:cNvPr id="10" name="内容占位符 2"/>
          <p:cNvSpPr txBox="1">
            <a:spLocks/>
          </p:cNvSpPr>
          <p:nvPr/>
        </p:nvSpPr>
        <p:spPr>
          <a:xfrm>
            <a:off x="1063227" y="5691462"/>
            <a:ext cx="1679544" cy="7044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金庸群侠传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 marL="0" indent="0" algn="ctr">
              <a:buNone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准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静态场景</a:t>
            </a:r>
          </a:p>
        </p:txBody>
      </p:sp>
      <p:pic>
        <p:nvPicPr>
          <p:cNvPr id="1026" name="Picture 2" descr="https://timgsa.baidu.com/timg?image&amp;quality=80&amp;size=b9999_10000&amp;sec=1570344399&amp;di=7bbf2dc64f4e7a300630a299346b2c3a&amp;imgtype=jpg&amp;er=1&amp;src=http%3A%2F%2Fimgv.plures.net%2F12456ef8426b4e3197862437201d9a7d_1187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0" r="12507"/>
          <a:stretch/>
        </p:blipFill>
        <p:spPr bwMode="auto">
          <a:xfrm>
            <a:off x="3426714" y="3656702"/>
            <a:ext cx="2522580" cy="1893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内容占位符 2"/>
          <p:cNvSpPr txBox="1">
            <a:spLocks/>
          </p:cNvSpPr>
          <p:nvPr/>
        </p:nvSpPr>
        <p:spPr>
          <a:xfrm>
            <a:off x="3426714" y="5691462"/>
            <a:ext cx="2522580" cy="845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高考恋爱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 marL="0" indent="0" algn="ctr">
              <a:buNone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类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Gal game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决策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/>
          <p:nvPr/>
        </p:nvPicPr>
        <p:blipFill>
          <a:blip r:embed="rId4"/>
          <a:stretch>
            <a:fillRect/>
          </a:stretch>
        </p:blipFill>
        <p:spPr>
          <a:xfrm>
            <a:off x="6212300" y="3656702"/>
            <a:ext cx="2548699" cy="1893311"/>
          </a:xfrm>
          <a:prstGeom prst="rect">
            <a:avLst/>
          </a:prstGeom>
        </p:spPr>
      </p:pic>
      <p:sp>
        <p:nvSpPr>
          <p:cNvPr id="14" name="内容占位符 2"/>
          <p:cNvSpPr txBox="1">
            <a:spLocks/>
          </p:cNvSpPr>
          <p:nvPr/>
        </p:nvSpPr>
        <p:spPr>
          <a:xfrm>
            <a:off x="6531101" y="5691462"/>
            <a:ext cx="1911096" cy="845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中国式家长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 marL="0" indent="0" algn="ctr">
              <a:buNone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模拟养成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4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10" grpId="0"/>
      <p:bldP spid="12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05306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过程模型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开发方法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35374" y="1389889"/>
            <a:ext cx="4645152" cy="3050096"/>
          </a:xfrm>
        </p:spPr>
        <p:txBody>
          <a:bodyPr>
            <a:normAutofit/>
          </a:bodyPr>
          <a:lstStyle/>
          <a:p>
            <a:r>
              <a:rPr lang="zh-CN" altLang="en-US" sz="2400" dirty="0" smtClean="0"/>
              <a:t>螺旋模型</a:t>
            </a:r>
            <a:endParaRPr lang="en-US" altLang="zh-CN" sz="2400" dirty="0" smtClean="0"/>
          </a:p>
          <a:p>
            <a:pPr lvl="1"/>
            <a:r>
              <a:rPr lang="zh-CN" altLang="zh-CN" sz="2000" dirty="0"/>
              <a:t>引入了风险分析与规避</a:t>
            </a:r>
            <a:r>
              <a:rPr lang="zh-CN" altLang="zh-CN" sz="2000" dirty="0" smtClean="0"/>
              <a:t>机制</a:t>
            </a:r>
            <a:endParaRPr lang="en-US" altLang="zh-CN" sz="2000" dirty="0" smtClean="0"/>
          </a:p>
          <a:p>
            <a:pPr lvl="1"/>
            <a:r>
              <a:rPr lang="zh-CN" altLang="en-US" sz="2000" dirty="0" smtClean="0"/>
              <a:t>结合</a:t>
            </a:r>
            <a:r>
              <a:rPr lang="zh-CN" altLang="zh-CN" sz="2000" dirty="0" smtClean="0"/>
              <a:t>瀑布模型</a:t>
            </a:r>
            <a:r>
              <a:rPr lang="zh-CN" altLang="zh-CN" sz="2000" dirty="0"/>
              <a:t>、快速原型方法和风险分析</a:t>
            </a:r>
            <a:r>
              <a:rPr lang="zh-CN" altLang="zh-CN" sz="2000" dirty="0" smtClean="0"/>
              <a:t>方法</a:t>
            </a:r>
            <a:endParaRPr lang="en-US" altLang="zh-CN" sz="2000" dirty="0" smtClean="0"/>
          </a:p>
          <a:p>
            <a:pPr lvl="1"/>
            <a:r>
              <a:rPr lang="zh-CN" altLang="en-US" sz="2000" dirty="0" smtClean="0"/>
              <a:t>针对软件</a:t>
            </a:r>
            <a:r>
              <a:rPr lang="zh-CN" altLang="en-US" sz="2000" dirty="0" smtClean="0">
                <a:solidFill>
                  <a:srgbClr val="FF0000"/>
                </a:solidFill>
              </a:rPr>
              <a:t>模块化</a:t>
            </a:r>
            <a:r>
              <a:rPr lang="zh-CN" altLang="en-US" sz="2000" dirty="0" smtClean="0"/>
              <a:t>特色，</a:t>
            </a:r>
            <a:r>
              <a:rPr lang="zh-CN" altLang="zh-CN" sz="2000" dirty="0" smtClean="0">
                <a:solidFill>
                  <a:srgbClr val="FF0000"/>
                </a:solidFill>
              </a:rPr>
              <a:t>各阶段</a:t>
            </a:r>
            <a:r>
              <a:rPr lang="zh-CN" altLang="zh-CN" sz="2000" dirty="0">
                <a:solidFill>
                  <a:srgbClr val="FF0000"/>
                </a:solidFill>
              </a:rPr>
              <a:t>创建原型</a:t>
            </a:r>
            <a:r>
              <a:rPr lang="zh-CN" altLang="zh-CN" sz="2000" dirty="0" smtClean="0"/>
              <a:t>进行试验，降低</a:t>
            </a:r>
            <a:r>
              <a:rPr lang="zh-CN" altLang="zh-CN" sz="2000" dirty="0"/>
              <a:t>各个</a:t>
            </a:r>
            <a:r>
              <a:rPr lang="zh-CN" altLang="zh-CN" sz="2000" dirty="0" smtClean="0"/>
              <a:t>阶段风险</a:t>
            </a:r>
            <a:endParaRPr lang="en-US" altLang="zh-CN" sz="2000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2050" name="Picture 2" descr="https://timgsa.baidu.com/timg?image&amp;quality=80&amp;size=b9999_10000&amp;sec=1569750695532&amp;di=d4b83527ece92932e1299111323c914f&amp;imgtype=jpg&amp;src=http%3A%2F%2Fimg1.imgtn.bdimg.com%2Fit%2Fu%3D1864994326%2C882533164%26fm%3D214%26gp%3D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31" y="1389889"/>
            <a:ext cx="2745485" cy="2266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4" descr="https://upload-images.jianshu.io/upload_images/13674079-b4a630c0abdbceee.png?imageMogr2/auto-orient/strip|imageView2/2/w/300/format/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/>
          <a:srcRect l="675" t="1141" r="-1"/>
          <a:stretch/>
        </p:blipFill>
        <p:spPr>
          <a:xfrm>
            <a:off x="3395819" y="3953161"/>
            <a:ext cx="2295471" cy="2503015"/>
          </a:xfrm>
          <a:prstGeom prst="rect">
            <a:avLst/>
          </a:prstGeom>
        </p:spPr>
      </p:pic>
      <p:sp>
        <p:nvSpPr>
          <p:cNvPr id="10" name="内容占位符 2"/>
          <p:cNvSpPr txBox="1">
            <a:spLocks/>
          </p:cNvSpPr>
          <p:nvPr/>
        </p:nvSpPr>
        <p:spPr>
          <a:xfrm>
            <a:off x="524384" y="4023617"/>
            <a:ext cx="2807214" cy="24325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p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Ø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n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u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/>
              <a:t>极限编程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多次迭代与增量</a:t>
            </a:r>
            <a:endParaRPr lang="en-US" altLang="zh-CN" sz="2000" dirty="0" smtClean="0"/>
          </a:p>
          <a:p>
            <a:pPr lvl="1"/>
            <a:r>
              <a:rPr lang="zh-CN" altLang="en-US" sz="2000" dirty="0"/>
              <a:t>注重</a:t>
            </a:r>
            <a:r>
              <a:rPr lang="zh-CN" altLang="en-US" sz="2000" dirty="0" smtClean="0"/>
              <a:t>交流</a:t>
            </a:r>
            <a:endParaRPr lang="en-US" altLang="zh-CN" sz="2000" dirty="0" smtClean="0"/>
          </a:p>
          <a:p>
            <a:pPr lvl="1"/>
            <a:r>
              <a:rPr lang="zh-CN" altLang="en-US" sz="2000" dirty="0" smtClean="0"/>
              <a:t>减少漫长冗余的前期设计</a:t>
            </a:r>
            <a:endParaRPr lang="en-US" altLang="zh-CN" sz="2000" dirty="0" smtClean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66" b="37333"/>
          <a:stretch/>
        </p:blipFill>
        <p:spPr>
          <a:xfrm>
            <a:off x="6061394" y="3962440"/>
            <a:ext cx="2083852" cy="284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20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05306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初步分工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6" name="流程图: 过程 5"/>
          <p:cNvSpPr/>
          <p:nvPr/>
        </p:nvSpPr>
        <p:spPr bwMode="auto">
          <a:xfrm>
            <a:off x="3596075" y="1170433"/>
            <a:ext cx="1665604" cy="439964"/>
          </a:xfrm>
          <a:prstGeom prst="flowChartProcess">
            <a:avLst/>
          </a:prstGeom>
          <a:solidFill>
            <a:srgbClr val="0070C0">
              <a:alpha val="2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开发工作</a:t>
            </a:r>
            <a:endParaRPr kumimoji="0" lang="zh-CN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流程图: 过程 6"/>
          <p:cNvSpPr/>
          <p:nvPr/>
        </p:nvSpPr>
        <p:spPr bwMode="auto">
          <a:xfrm>
            <a:off x="1654594" y="1946653"/>
            <a:ext cx="1665604" cy="733273"/>
          </a:xfrm>
          <a:prstGeom prst="flowChartProcess">
            <a:avLst/>
          </a:prstGeom>
          <a:solidFill>
            <a:srgbClr val="FF0000">
              <a:alpha val="2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程序设计</a:t>
            </a:r>
          </a:p>
        </p:txBody>
      </p:sp>
      <p:sp>
        <p:nvSpPr>
          <p:cNvPr id="9" name="矩形 8"/>
          <p:cNvSpPr/>
          <p:nvPr/>
        </p:nvSpPr>
        <p:spPr>
          <a:xfrm>
            <a:off x="5525629" y="1946653"/>
            <a:ext cx="1677531" cy="733273"/>
          </a:xfrm>
          <a:prstGeom prst="rect">
            <a:avLst/>
          </a:prstGeom>
          <a:solidFill>
            <a:srgbClr val="00B050">
              <a:alpha val="2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管理分工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右大括号 9"/>
          <p:cNvSpPr/>
          <p:nvPr/>
        </p:nvSpPr>
        <p:spPr>
          <a:xfrm rot="16200000">
            <a:off x="4328331" y="-64194"/>
            <a:ext cx="201092" cy="3820604"/>
          </a:xfrm>
          <a:prstGeom prst="rightBrace">
            <a:avLst>
              <a:gd name="adj1" fmla="val 15222"/>
              <a:gd name="adj2" fmla="val 50000"/>
            </a:avLst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 bwMode="auto">
          <a:xfrm>
            <a:off x="4686574" y="2895128"/>
            <a:ext cx="3355640" cy="3748612"/>
          </a:xfrm>
          <a:prstGeom prst="roundRect">
            <a:avLst>
              <a:gd name="adj" fmla="val 6136"/>
            </a:avLst>
          </a:prstGeom>
          <a:noFill/>
          <a:ln w="19050" cap="flat" cmpd="sng" algn="ctr">
            <a:solidFill>
              <a:srgbClr val="00B05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285750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维护小组页面与仓库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林逸晗、余冬杰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各成员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各自维护本地分支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林、余、邹测试并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merge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多媒体素材管理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黄天翼、江世航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维护、新创意整合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闫华毅、卢宇芳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楷体_GB2312" pitchFamily="49" charset="-122"/>
            </a:endParaRPr>
          </a:p>
        </p:txBody>
      </p:sp>
      <p:sp>
        <p:nvSpPr>
          <p:cNvPr id="19" name="圆角矩形 18"/>
          <p:cNvSpPr/>
          <p:nvPr/>
        </p:nvSpPr>
        <p:spPr bwMode="auto">
          <a:xfrm>
            <a:off x="809576" y="2898677"/>
            <a:ext cx="3355640" cy="3748612"/>
          </a:xfrm>
          <a:prstGeom prst="roundRect">
            <a:avLst>
              <a:gd name="adj" fmla="val 6136"/>
            </a:avLst>
          </a:prstGeom>
          <a:noFill/>
          <a:ln w="19050" cap="flat" cmpd="sng" algn="ctr">
            <a:solidFill>
              <a:srgbClr val="4F81BD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285750" marR="0" indent="-285750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熟悉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的三位负责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程序框架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marR="0" indent="-285750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设计程序框架模板与流程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赵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贝、林逸晗、卢宇芳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marR="0" indent="-285750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支线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任务、与主线通信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余冬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杰、邹文俊、米泓博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marR="0" indent="-285750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支线任务接口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触发／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开始界面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黄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翼、江世航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marR="0" indent="-285750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成就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系统、人物属性系统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闫华毅、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卢宇芳、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米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泓博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marR="0" indent="-285750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视化与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林逸晗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邹文俊、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黄天翼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907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05306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版本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管理方案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38439"/>
            <a:ext cx="4682821" cy="2585764"/>
          </a:xfrm>
        </p:spPr>
        <p:txBody>
          <a:bodyPr/>
          <a:lstStyle/>
          <a:p>
            <a:r>
              <a:rPr lang="en-US" altLang="zh-CN" dirty="0" smtClean="0"/>
              <a:t>Github+</a:t>
            </a:r>
            <a:r>
              <a:rPr lang="zh-CN" altLang="en-US" dirty="0" smtClean="0"/>
              <a:t>云盘</a:t>
            </a:r>
            <a:r>
              <a:rPr lang="en-US" altLang="zh-CN" dirty="0" smtClean="0"/>
              <a:t>+</a:t>
            </a:r>
            <a:r>
              <a:rPr lang="zh-CN" altLang="en-US" dirty="0" smtClean="0"/>
              <a:t>本地磁盘备份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204" y="1951008"/>
            <a:ext cx="7527591" cy="2126811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 bwMode="auto">
          <a:xfrm rot="16200000">
            <a:off x="3555642" y="1547986"/>
            <a:ext cx="1742942" cy="7596926"/>
          </a:xfrm>
          <a:prstGeom prst="roundRect">
            <a:avLst>
              <a:gd name="adj" fmla="val 6136"/>
            </a:avLst>
          </a:prstGeom>
          <a:noFill/>
          <a:ln w="19050" cap="flat" cmpd="sng" algn="ctr">
            <a:solidFill>
              <a:srgbClr val="4F81BD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楷体_GB2312" pitchFamily="49" charset="-122"/>
              <a:cs typeface="+mn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45045" y="5064810"/>
            <a:ext cx="7336108" cy="718698"/>
            <a:chOff x="1011126" y="2199209"/>
            <a:chExt cx="7336108" cy="718698"/>
          </a:xfrm>
        </p:grpSpPr>
        <p:sp>
          <p:nvSpPr>
            <p:cNvPr id="8" name="流程图: 可选过程 7"/>
            <p:cNvSpPr/>
            <p:nvPr/>
          </p:nvSpPr>
          <p:spPr bwMode="auto">
            <a:xfrm>
              <a:off x="1011126" y="2274993"/>
              <a:ext cx="1391962" cy="577047"/>
            </a:xfrm>
            <a:prstGeom prst="flowChartAlternateProcess">
              <a:avLst/>
            </a:prstGeom>
            <a:solidFill>
              <a:srgbClr val="92D050">
                <a:alpha val="2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实现主线</a:t>
              </a:r>
              <a:endParaRPr lang="en-US" altLang="zh-CN" sz="14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流程可行性</a:t>
              </a:r>
            </a:p>
          </p:txBody>
        </p:sp>
        <p:sp>
          <p:nvSpPr>
            <p:cNvPr id="9" name="流程图: 过程 8"/>
            <p:cNvSpPr/>
            <p:nvPr/>
          </p:nvSpPr>
          <p:spPr bwMode="auto">
            <a:xfrm>
              <a:off x="2703237" y="2205932"/>
              <a:ext cx="1490812" cy="705252"/>
            </a:xfrm>
            <a:prstGeom prst="flowChartProcess">
              <a:avLst/>
            </a:prstGeom>
            <a:solidFill>
              <a:srgbClr val="0070C0">
                <a:alpha val="2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添加支线</a:t>
              </a:r>
              <a:endPara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noProof="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完整功能</a:t>
              </a:r>
              <a:endParaRPr lang="en-US" altLang="zh-CN" sz="1400" noProof="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积累图形素材</a:t>
              </a:r>
              <a:endPara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流程图: 过程 9"/>
            <p:cNvSpPr/>
            <p:nvPr/>
          </p:nvSpPr>
          <p:spPr bwMode="auto">
            <a:xfrm>
              <a:off x="4593783" y="2199209"/>
              <a:ext cx="1806765" cy="718698"/>
            </a:xfrm>
            <a:prstGeom prst="flowChartProcess">
              <a:avLst/>
            </a:prstGeom>
            <a:solidFill>
              <a:srgbClr val="FF0000">
                <a:alpha val="2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存档功能</a:t>
              </a:r>
              <a:endPara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测试测试测试</a:t>
              </a:r>
              <a:endPara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流程图: 可选过程 10"/>
            <p:cNvSpPr/>
            <p:nvPr/>
          </p:nvSpPr>
          <p:spPr bwMode="auto">
            <a:xfrm>
              <a:off x="6712542" y="2308740"/>
              <a:ext cx="1634692" cy="501803"/>
            </a:xfrm>
            <a:prstGeom prst="flowChartAlternateProcess">
              <a:avLst/>
            </a:prstGeom>
            <a:solidFill>
              <a:srgbClr val="00B050">
                <a:alpha val="2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BGM</a:t>
              </a:r>
              <a:r>
                <a:rPr lang="zh-CN" altLang="en-US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等元素</a:t>
              </a:r>
              <a:endPara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完成重构</a:t>
              </a:r>
            </a:p>
          </p:txBody>
        </p:sp>
        <p:cxnSp>
          <p:nvCxnSpPr>
            <p:cNvPr id="12" name="直接箭头连接符 11"/>
            <p:cNvCxnSpPr>
              <a:stCxn id="8" idx="3"/>
              <a:endCxn id="9" idx="1"/>
            </p:cNvCxnSpPr>
            <p:nvPr/>
          </p:nvCxnSpPr>
          <p:spPr bwMode="auto">
            <a:xfrm flipV="1">
              <a:off x="2403088" y="2558558"/>
              <a:ext cx="300149" cy="495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" name="直接箭头连接符 12"/>
            <p:cNvCxnSpPr>
              <a:stCxn id="9" idx="3"/>
              <a:endCxn id="10" idx="1"/>
            </p:cNvCxnSpPr>
            <p:nvPr/>
          </p:nvCxnSpPr>
          <p:spPr bwMode="auto">
            <a:xfrm>
              <a:off x="4194049" y="2558558"/>
              <a:ext cx="399734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4" name="直接箭头连接符 13"/>
            <p:cNvCxnSpPr>
              <a:stCxn id="10" idx="3"/>
              <a:endCxn id="11" idx="1"/>
            </p:cNvCxnSpPr>
            <p:nvPr/>
          </p:nvCxnSpPr>
          <p:spPr bwMode="auto">
            <a:xfrm>
              <a:off x="6400548" y="2558558"/>
              <a:ext cx="311994" cy="108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15" name="矩形 14"/>
          <p:cNvSpPr/>
          <p:nvPr/>
        </p:nvSpPr>
        <p:spPr>
          <a:xfrm>
            <a:off x="937555" y="4604378"/>
            <a:ext cx="1006942" cy="5078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ver1.2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742982" y="4619347"/>
            <a:ext cx="910769" cy="5078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ver2.0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775701" y="4605902"/>
            <a:ext cx="910769" cy="5078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ver3.0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806220" y="4599101"/>
            <a:ext cx="910769" cy="5078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ver4.0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18080" y="5678968"/>
            <a:ext cx="1006942" cy="45890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week5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723507" y="5693937"/>
            <a:ext cx="910769" cy="45890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week7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756226" y="5680492"/>
            <a:ext cx="1162172" cy="5078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week10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694998" y="5673691"/>
            <a:ext cx="1066853" cy="5078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week12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694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05306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风险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6</a:t>
            </a:fld>
            <a:endParaRPr lang="zh-CN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8540620"/>
              </p:ext>
            </p:extLst>
          </p:nvPr>
        </p:nvGraphicFramePr>
        <p:xfrm>
          <a:off x="628650" y="1416572"/>
          <a:ext cx="7470002" cy="51196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2687">
                  <a:extLst>
                    <a:ext uri="{9D8B030D-6E8A-4147-A177-3AD203B41FA5}">
                      <a16:colId xmlns:a16="http://schemas.microsoft.com/office/drawing/2014/main" xmlns="" val="1996791389"/>
                    </a:ext>
                  </a:extLst>
                </a:gridCol>
                <a:gridCol w="1195517">
                  <a:extLst>
                    <a:ext uri="{9D8B030D-6E8A-4147-A177-3AD203B41FA5}">
                      <a16:colId xmlns:a16="http://schemas.microsoft.com/office/drawing/2014/main" xmlns="" val="2982780129"/>
                    </a:ext>
                  </a:extLst>
                </a:gridCol>
                <a:gridCol w="1960899">
                  <a:extLst>
                    <a:ext uri="{9D8B030D-6E8A-4147-A177-3AD203B41FA5}">
                      <a16:colId xmlns:a16="http://schemas.microsoft.com/office/drawing/2014/main" xmlns="" val="1650729903"/>
                    </a:ext>
                  </a:extLst>
                </a:gridCol>
                <a:gridCol w="1960899">
                  <a:extLst>
                    <a:ext uri="{9D8B030D-6E8A-4147-A177-3AD203B41FA5}">
                      <a16:colId xmlns:a16="http://schemas.microsoft.com/office/drawing/2014/main" xmlns="" val="2618658286"/>
                    </a:ext>
                  </a:extLst>
                </a:gridCol>
              </a:tblGrid>
              <a:tr h="47724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可能存在的风险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65006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分级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65006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解释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65006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应对</a:t>
                      </a:r>
                      <a:endParaRPr lang="zh-CN" altLang="en-US" sz="1600" b="1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650065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95564776"/>
                  </a:ext>
                </a:extLst>
              </a:tr>
              <a:tr h="602839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计划编制风险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缺乏用户，额外需求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宣策</a:t>
                      </a:r>
                      <a:endParaRPr lang="en-US" altLang="zh-CN" sz="1400" b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做好模块化，可拓展性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22994481"/>
                  </a:ext>
                </a:extLst>
              </a:tr>
              <a:tr h="462282">
                <a:tc vMerge="1"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CDA3D6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组员能力无法满足需求</a:t>
                      </a:r>
                      <a:endParaRPr lang="en-US" altLang="zh-CN" sz="1400" b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领导者计划不现实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双人维护同一工作</a:t>
                      </a:r>
                      <a:endParaRPr lang="en-US" altLang="zh-CN" sz="1400" b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螺旋开发多次迭代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17102981"/>
                  </a:ext>
                </a:extLst>
              </a:tr>
              <a:tr h="58689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开发环境风险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电脑故障</a:t>
                      </a:r>
                      <a:endParaRPr lang="en-US" altLang="zh-CN" sz="1400" b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en-US" altLang="zh-CN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Github 404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小组人均电脑</a:t>
                      </a:r>
                      <a:r>
                        <a:rPr lang="en-US" altLang="zh-CN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&gt;1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63467729"/>
                  </a:ext>
                </a:extLst>
              </a:tr>
              <a:tr h="586895">
                <a:tc rowSpan="5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过程风险</a:t>
                      </a:r>
                      <a:endParaRPr lang="zh-CN" altLang="en-US" sz="14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400" b="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</a:t>
                      </a:r>
                      <a:endParaRPr lang="zh-CN" altLang="en-US" sz="14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大量纸面工作拖累进度</a:t>
                      </a:r>
                      <a:endParaRPr lang="zh-CN" altLang="en-US" sz="14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400" b="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完善的前期工作</a:t>
                      </a:r>
                      <a:endParaRPr lang="en-US" altLang="zh-CN" sz="1400" b="0" kern="1200" dirty="0" smtClean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400" b="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积极沟通</a:t>
                      </a:r>
                      <a:endParaRPr lang="en-US" altLang="zh-CN" sz="1400" b="0" kern="1200" dirty="0" smtClean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400" b="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堆时间</a:t>
                      </a:r>
                      <a:endParaRPr lang="zh-CN" altLang="en-US" sz="14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24688127"/>
                  </a:ext>
                </a:extLst>
              </a:tr>
              <a:tr h="586895">
                <a:tc vMerge="1"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0000">
                        <a:alpha val="1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前期质量保证行为失真</a:t>
                      </a:r>
                      <a:endParaRPr lang="en-US" altLang="zh-CN" sz="1400" b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后期重复工作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38924692"/>
                  </a:ext>
                </a:extLst>
              </a:tr>
              <a:tr h="586895">
                <a:tc vMerge="1"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0000">
                        <a:alpha val="1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0000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缺乏规范</a:t>
                      </a:r>
                      <a:endParaRPr lang="en-US" altLang="zh-CN" sz="1400" b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沟通不足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1331877"/>
                  </a:ext>
                </a:extLst>
              </a:tr>
              <a:tr h="586895">
                <a:tc vMerge="1"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0000">
                        <a:alpha val="1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0000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教条地遵守规范</a:t>
                      </a:r>
                      <a:endParaRPr lang="en-US" altLang="zh-CN" sz="1400" b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浪费时间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0000">
                        <a:alpha val="1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0000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40555074"/>
                  </a:ext>
                </a:extLst>
              </a:tr>
              <a:tr h="586895">
                <a:tc v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14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CN" altLang="en-US" sz="1400" b="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solidFill>
                      <a:srgbClr val="FFE5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重大项目风险</a:t>
                      </a:r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0000">
                        <a:alpha val="1000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400" b="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rgbClr val="FF0000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90666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8170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05306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软件架构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5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696734" y="712121"/>
            <a:ext cx="6789916" cy="643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667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05306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当前进度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游戏流程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5" name="圆角矩形 4"/>
          <p:cNvSpPr/>
          <p:nvPr/>
        </p:nvSpPr>
        <p:spPr bwMode="auto">
          <a:xfrm>
            <a:off x="628650" y="1310010"/>
            <a:ext cx="3585541" cy="3667508"/>
          </a:xfrm>
          <a:prstGeom prst="roundRect">
            <a:avLst>
              <a:gd name="adj" fmla="val 6136"/>
            </a:avLst>
          </a:prstGeom>
          <a:noFill/>
          <a:ln w="19050" cap="flat" cmpd="sng" algn="ctr">
            <a:solidFill>
              <a:srgbClr val="4F81BD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285750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课后系统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下课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周末的自由选择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每天一件事，决定属性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or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直线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自习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学习科目、科创（课题组、论文、美赛）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科研、社团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艺术、体育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体力</a:t>
            </a: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大量随机事件</a:t>
            </a:r>
          </a:p>
          <a:p>
            <a:pPr marL="1200150" lvl="2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被舍友打呼噜打醒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楷体_GB2312" pitchFamily="49" charset="-122"/>
            </a:endParaRPr>
          </a:p>
        </p:txBody>
      </p:sp>
      <p:sp>
        <p:nvSpPr>
          <p:cNvPr id="6" name="圆角矩形 5"/>
          <p:cNvSpPr/>
          <p:nvPr/>
        </p:nvSpPr>
        <p:spPr bwMode="auto">
          <a:xfrm>
            <a:off x="4477082" y="1310009"/>
            <a:ext cx="3975155" cy="3667509"/>
          </a:xfrm>
          <a:prstGeom prst="roundRect">
            <a:avLst>
              <a:gd name="adj" fmla="val 6136"/>
            </a:avLst>
          </a:prstGeom>
          <a:noFill/>
          <a:ln w="19050" cap="flat" cmpd="sng" algn="ctr">
            <a:solidFill>
              <a:srgbClr val="9933FF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285750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分支剧情（目前的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idea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宿舍角落发现学长留下的祖传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吉米多维奇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，增加属性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特定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时间如果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数学属性高于一定阈值，可以被招募加入类脑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计算中心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压力值过高、体魄值过低有概率生病，错过数天课程并降低</a:t>
            </a:r>
            <a:r>
              <a:rPr lang="zh-CN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属性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需要选择就医方式等</a:t>
            </a:r>
            <a:endParaRPr lang="zh-CN" altLang="en-US" dirty="0">
              <a:latin typeface="Arial" charset="0"/>
              <a:ea typeface="楷体_GB2312" pitchFamily="49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选择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加入社团后会随机触发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，影响学业、对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其他属性有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增幅，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可以参加社团活动</a:t>
            </a:r>
            <a:endParaRPr lang="zh-CN" altLang="en-US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 6"/>
          <p:cNvSpPr/>
          <p:nvPr/>
        </p:nvSpPr>
        <p:spPr bwMode="auto">
          <a:xfrm>
            <a:off x="628650" y="5117094"/>
            <a:ext cx="2997146" cy="1410927"/>
          </a:xfrm>
          <a:prstGeom prst="roundRect">
            <a:avLst>
              <a:gd name="adj" fmla="val 6136"/>
            </a:avLst>
          </a:prstGeom>
          <a:noFill/>
          <a:ln w="19050" cap="flat" cmpd="sng" algn="ctr">
            <a:solidFill>
              <a:srgbClr val="FF99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285750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学年末奖学金评选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结算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特奖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系统（低概率评选）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言论攻击、自我夸耀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其他奖项（学业、社工）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 bwMode="auto">
          <a:xfrm>
            <a:off x="3832529" y="5144370"/>
            <a:ext cx="4619707" cy="1383651"/>
          </a:xfrm>
          <a:prstGeom prst="roundRect">
            <a:avLst>
              <a:gd name="adj" fmla="val 6136"/>
            </a:avLst>
          </a:prstGeom>
          <a:noFill/>
          <a:ln w="19050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285750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成就系统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进度成就、稀有成就、史诗成就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毕业、第一堂课、第一个奖学金、第一次挂科</a:t>
            </a:r>
            <a:endParaRPr lang="en-US" altLang="zh-CN" dirty="0">
              <a:latin typeface="Arial" charset="0"/>
              <a:ea typeface="楷体_GB2312" pitchFamily="49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隐藏书籍、极端事件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特奖、退学、学习属性炸裂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969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05306"/>
          </a:xfrm>
        </p:spPr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游戏素材初步规划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389888"/>
            <a:ext cx="7886700" cy="478707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所有背景图片来源于现场拍照</a:t>
            </a:r>
            <a:r>
              <a:rPr lang="en-US" altLang="zh-CN" dirty="0" smtClean="0"/>
              <a:t>+</a:t>
            </a:r>
            <a:r>
              <a:rPr lang="zh-CN" altLang="en-US" dirty="0" smtClean="0"/>
              <a:t>滤镜</a:t>
            </a:r>
            <a:endParaRPr lang="en-US" altLang="zh-CN" dirty="0" smtClean="0"/>
          </a:p>
          <a:p>
            <a:pPr lvl="1">
              <a:lnSpc>
                <a:spcPct val="150000"/>
              </a:lnSpc>
            </a:pPr>
            <a:r>
              <a:rPr lang="zh-CN" altLang="en-US" dirty="0" smtClean="0"/>
              <a:t>随游戏进度，场景变化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配乐自编，主线一首、支线三首</a:t>
            </a:r>
            <a:endParaRPr lang="en-US" altLang="zh-CN" dirty="0" smtClean="0"/>
          </a:p>
          <a:p>
            <a:pPr lvl="1">
              <a:lnSpc>
                <a:spcPct val="150000"/>
              </a:lnSpc>
            </a:pPr>
            <a:r>
              <a:rPr lang="zh-CN" altLang="en-US" dirty="0" smtClean="0"/>
              <a:t>目测难度较大，可能选取开源作品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游戏台本、场景均原创</a:t>
            </a:r>
            <a:endParaRPr lang="en-US" altLang="zh-CN" dirty="0" smtClean="0"/>
          </a:p>
          <a:p>
            <a:pPr lvl="1">
              <a:lnSpc>
                <a:spcPct val="150000"/>
              </a:lnSpc>
            </a:pPr>
            <a:r>
              <a:rPr lang="zh-CN" altLang="en-US" dirty="0" smtClean="0"/>
              <a:t>石墨文档搜集创意并规范化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9DAE-D03E-402B-A6CD-15D194A0BED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501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238</TotalTime>
  <Words>661</Words>
  <Application>Microsoft Macintosh PowerPoint</Application>
  <PresentationFormat>全屏显示(4:3)</PresentationFormat>
  <Paragraphs>148</Paragraphs>
  <Slides>10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Calibri</vt:lpstr>
      <vt:lpstr>Calibri Light</vt:lpstr>
      <vt:lpstr>Wingdings</vt:lpstr>
      <vt:lpstr>等线</vt:lpstr>
      <vt:lpstr>等线 Light</vt:lpstr>
      <vt:lpstr>楷体_GB2312</vt:lpstr>
      <vt:lpstr>微软雅黑</vt:lpstr>
      <vt:lpstr>Arial</vt:lpstr>
      <vt:lpstr>Office 主题​​</vt:lpstr>
      <vt:lpstr>《清华式学生》 ——《软件工程》课程项目选题</vt:lpstr>
      <vt:lpstr>软件简介</vt:lpstr>
      <vt:lpstr>过程模型 &amp; 开发方法</vt:lpstr>
      <vt:lpstr>初步分工</vt:lpstr>
      <vt:lpstr>版本管理方案</vt:lpstr>
      <vt:lpstr>风险管理方案</vt:lpstr>
      <vt:lpstr>软件架构</vt:lpstr>
      <vt:lpstr>当前进度-游戏流程</vt:lpstr>
      <vt:lpstr>游戏素材初步规划</vt:lpstr>
      <vt:lpstr>demo——V1.2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《清华式学生》 ——《软件工程》课程项目选题</dc:title>
  <dc:creator>余 冬杰</dc:creator>
  <cp:lastModifiedBy>lin yihan</cp:lastModifiedBy>
  <cp:revision>33</cp:revision>
  <dcterms:created xsi:type="dcterms:W3CDTF">2019-09-29T06:08:51Z</dcterms:created>
  <dcterms:modified xsi:type="dcterms:W3CDTF">2019-10-11T10:26:38Z</dcterms:modified>
</cp:coreProperties>
</file>

<file path=docProps/thumbnail.jpeg>
</file>